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243" autoAdjust="0"/>
  </p:normalViewPr>
  <p:slideViewPr>
    <p:cSldViewPr>
      <p:cViewPr varScale="1">
        <p:scale>
          <a:sx n="64" d="100"/>
          <a:sy n="64" d="100"/>
        </p:scale>
        <p:origin x="-142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13FA7-BA4E-4799-AB41-EBBA7E4AB6A1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7ED7-1B8F-4ABB-97DD-469BD8DF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8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Start with the</a:t>
            </a:r>
            <a:r>
              <a:rPr lang="en-US" baseline="0" dirty="0" smtClean="0"/>
              <a:t> fifth multiple of 8.  Double it.  Double it again.  Divide by the square of 4.  Write your answer.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Start with the sixth multiple of 7.  Double it.  Double it again. Add 3.  Divide by the square of 3.  Write your answer.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Start with the ninth multiple of 13.  Double it.  Double it again.  Divide by the square of 2.  Write your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C7ED7-1B8F-4ABB-97DD-469BD8DF6B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72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4EE542-BE6D-470C-9D84-BCB3990AFB6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FB8644-685D-4C67-9EF0-A67E98A906C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400"/>
          </a:xfrm>
        </p:spPr>
        <p:txBody>
          <a:bodyPr/>
          <a:lstStyle/>
          <a:p>
            <a:r>
              <a:rPr lang="en-US" dirty="0" smtClean="0"/>
              <a:t>Monday, October 22,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2209800"/>
                <a:ext cx="7854696" cy="2791264"/>
              </a:xfrm>
            </p:spPr>
            <p:txBody>
              <a:bodyPr>
                <a:normAutofit fontScale="92500" lnSpcReduction="20000"/>
              </a:bodyPr>
              <a:lstStyle/>
              <a:p>
                <a:pPr algn="l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Add: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Multiply: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20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2209800"/>
                <a:ext cx="7854696" cy="2791264"/>
              </a:xfrm>
              <a:blipFill rotWithShape="1">
                <a:blip r:embed="rId3"/>
                <a:stretch>
                  <a:fillRect l="-2407" t="-4158" b="-3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81000" y="5257800"/>
            <a:ext cx="8610600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Homework: </a:t>
            </a:r>
            <a:br>
              <a:rPr lang="en-US" sz="3600" dirty="0" smtClean="0"/>
            </a:br>
            <a:r>
              <a:rPr lang="en-US" sz="3600" dirty="0" smtClean="0"/>
              <a:t>Theoretical Probability Practice worksheet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360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Theoretical Probability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Theoretical (also called Simple) Probability is based on equally likely outcomes of random events.</a:t>
                </a:r>
              </a:p>
              <a:p>
                <a:r>
                  <a:rPr lang="en-US" dirty="0" smtClean="0"/>
                  <a:t>When a random-number or random-outcome generator is called “fair” it means that all outcomes are equally likely.</a:t>
                </a:r>
              </a:p>
              <a:p>
                <a:r>
                  <a:rPr lang="en-US" dirty="0" smtClean="0"/>
                  <a:t>To compute Theoretical Probability use the formula: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event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favorable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possible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67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</a:t>
            </a:r>
            <a:r>
              <a:rPr lang="en-US" dirty="0"/>
              <a:t>Theoretical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or more events</a:t>
            </a:r>
          </a:p>
          <a:p>
            <a:pPr lvl="1"/>
            <a:r>
              <a:rPr lang="en-US" dirty="0" smtClean="0"/>
              <a:t>Disjoint or </a:t>
            </a:r>
            <a:r>
              <a:rPr lang="en-US" i="1" dirty="0" smtClean="0"/>
              <a:t>Mutually Exclusive</a:t>
            </a:r>
            <a:endParaRPr lang="en-US" dirty="0" smtClean="0"/>
          </a:p>
          <a:p>
            <a:pPr lvl="2"/>
            <a:r>
              <a:rPr lang="en-US" dirty="0" smtClean="0"/>
              <a:t>If one event occurs the other CANNOT occur in the same trial.</a:t>
            </a:r>
          </a:p>
          <a:p>
            <a:pPr lvl="2"/>
            <a:r>
              <a:rPr lang="en-US" dirty="0" smtClean="0"/>
              <a:t>Examples:</a:t>
            </a:r>
          </a:p>
          <a:p>
            <a:pPr lvl="3"/>
            <a:r>
              <a:rPr lang="en-US" dirty="0" smtClean="0"/>
              <a:t>Event A: Roll a 3 on a 6-sided die. Event B: Roll a 4 on a 6-sided die.</a:t>
            </a:r>
          </a:p>
          <a:p>
            <a:pPr lvl="3"/>
            <a:r>
              <a:rPr lang="en-US" dirty="0" smtClean="0"/>
              <a:t>All your names are placed in a hat.  Event A: Draw _________. Event B: Draw _____________.</a:t>
            </a:r>
          </a:p>
          <a:p>
            <a:pPr lvl="2"/>
            <a:r>
              <a:rPr lang="en-US" dirty="0" smtClean="0"/>
              <a:t>To find probability of Disjoint Events:</a:t>
            </a:r>
          </a:p>
          <a:p>
            <a:pPr lvl="3"/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or </a:t>
            </a:r>
            <a:r>
              <a:rPr lang="en-US" i="1" dirty="0" smtClean="0"/>
              <a:t>B</a:t>
            </a:r>
            <a:r>
              <a:rPr lang="en-US" dirty="0" smtClean="0"/>
              <a:t>) =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+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B</a:t>
            </a:r>
            <a:r>
              <a:rPr lang="en-US" dirty="0" smtClean="0"/>
              <a:t>)</a:t>
            </a:r>
          </a:p>
          <a:p>
            <a:pPr lvl="3"/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) = 0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4654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Theoretical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lnSpcReduction="10000"/>
          </a:bodyPr>
          <a:lstStyle/>
          <a:p>
            <a:r>
              <a:rPr lang="en-US" b="1" i="1" dirty="0" smtClean="0"/>
              <a:t>Complementary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the first event is event A then its complementary event is “not </a:t>
            </a:r>
            <a:r>
              <a:rPr lang="en-US" i="1" dirty="0" smtClean="0"/>
              <a:t>A</a:t>
            </a:r>
            <a:r>
              <a:rPr lang="en-US" dirty="0" smtClean="0"/>
              <a:t>”. </a:t>
            </a:r>
          </a:p>
          <a:p>
            <a:r>
              <a:rPr lang="en-US" dirty="0" smtClean="0"/>
              <a:t>For example: </a:t>
            </a:r>
          </a:p>
          <a:p>
            <a:pPr lvl="1"/>
            <a:r>
              <a:rPr lang="en-US" dirty="0" smtClean="0"/>
              <a:t>What is the probability that if I place all your names in a hat, I draw a girl’s name?</a:t>
            </a:r>
          </a:p>
          <a:p>
            <a:pPr lvl="2"/>
            <a:r>
              <a:rPr lang="en-US" i="1" dirty="0" smtClean="0"/>
              <a:t>P</a:t>
            </a:r>
            <a:r>
              <a:rPr lang="en-US" dirty="0" smtClean="0"/>
              <a:t>(girl’s name)</a:t>
            </a:r>
          </a:p>
          <a:p>
            <a:pPr lvl="1"/>
            <a:r>
              <a:rPr lang="en-US" dirty="0" smtClean="0"/>
              <a:t>The complementary event would be…</a:t>
            </a:r>
          </a:p>
          <a:p>
            <a:pPr lvl="2"/>
            <a:r>
              <a:rPr lang="en-US" i="1" dirty="0" smtClean="0"/>
              <a:t>P</a:t>
            </a:r>
            <a:r>
              <a:rPr lang="en-US" dirty="0" smtClean="0"/>
              <a:t>(boy’s name) </a:t>
            </a:r>
            <a:r>
              <a:rPr lang="en-US" b="1" u="sng" dirty="0" smtClean="0"/>
              <a:t>OR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(not girl’s name)</a:t>
            </a:r>
          </a:p>
          <a:p>
            <a:r>
              <a:rPr lang="en-US" dirty="0"/>
              <a:t>The probability of complementary events is always equal to one.</a:t>
            </a:r>
          </a:p>
          <a:p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 + </a:t>
            </a:r>
            <a:r>
              <a:rPr lang="en-US" i="1" dirty="0"/>
              <a:t>P</a:t>
            </a:r>
            <a:r>
              <a:rPr lang="en-US" dirty="0"/>
              <a:t>(not </a:t>
            </a:r>
            <a:r>
              <a:rPr lang="en-US" i="1" dirty="0"/>
              <a:t>A</a:t>
            </a:r>
            <a:r>
              <a:rPr lang="en-US" dirty="0"/>
              <a:t>) = 1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50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</a:t>
            </a:r>
            <a:r>
              <a:rPr lang="en-US" dirty="0"/>
              <a:t>Theoretical Probability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Two or more events</a:t>
                </a:r>
              </a:p>
              <a:p>
                <a:pPr lvl="1"/>
                <a:r>
                  <a:rPr lang="en-US" dirty="0" smtClean="0"/>
                  <a:t>Overlapping</a:t>
                </a:r>
                <a:endParaRPr lang="en-US" dirty="0"/>
              </a:p>
              <a:p>
                <a:pPr lvl="2"/>
                <a:r>
                  <a:rPr lang="en-US" dirty="0"/>
                  <a:t>Both events could occur </a:t>
                </a:r>
                <a:r>
                  <a:rPr lang="en-US" b="1" i="1" dirty="0"/>
                  <a:t>at the same time</a:t>
                </a:r>
                <a:r>
                  <a:rPr lang="en-US" dirty="0" smtClean="0"/>
                  <a:t>.</a:t>
                </a:r>
              </a:p>
              <a:p>
                <a:pPr lvl="2"/>
                <a:r>
                  <a:rPr lang="en-US" dirty="0" smtClean="0"/>
                  <a:t>Examples:</a:t>
                </a:r>
              </a:p>
              <a:p>
                <a:pPr lvl="3"/>
                <a:r>
                  <a:rPr lang="en-US" dirty="0"/>
                  <a:t>Event A: Roll a </a:t>
                </a:r>
                <a:r>
                  <a:rPr lang="en-US" dirty="0" smtClean="0"/>
                  <a:t>2 </a:t>
                </a:r>
                <a:r>
                  <a:rPr lang="en-US" dirty="0"/>
                  <a:t>on a 6-sided die. Event B: Roll </a:t>
                </a:r>
                <a:r>
                  <a:rPr lang="en-US" dirty="0" smtClean="0"/>
                  <a:t>an even number on </a:t>
                </a:r>
                <a:r>
                  <a:rPr lang="en-US" dirty="0"/>
                  <a:t>a 6-sided die.</a:t>
                </a:r>
              </a:p>
              <a:p>
                <a:pPr lvl="3"/>
                <a:r>
                  <a:rPr lang="en-US" dirty="0"/>
                  <a:t>All your names are placed in a hat.  Event A: Draw _________. Event B: Draw </a:t>
                </a:r>
                <a:r>
                  <a:rPr lang="en-US" dirty="0" smtClean="0"/>
                  <a:t>_____________.</a:t>
                </a:r>
              </a:p>
              <a:p>
                <a:pPr lvl="2"/>
                <a:r>
                  <a:rPr lang="en-US" dirty="0" smtClean="0"/>
                  <a:t>To find the probability of Overlapping Events: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and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in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the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overlapping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space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possible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outcomes</m:t>
                        </m:r>
                      </m:den>
                    </m:f>
                  </m:oMath>
                </a14:m>
                <a:endParaRPr lang="en-US" dirty="0"/>
              </a:p>
              <a:p>
                <a:pPr lvl="3"/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04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</a:t>
            </a:r>
            <a:r>
              <a:rPr lang="en-US" dirty="0"/>
              <a:t>Theoretical Probability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935480"/>
                <a:ext cx="4191000" cy="438912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Examples</a:t>
                </a:r>
              </a:p>
              <a:p>
                <a:pPr lvl="1"/>
                <a:r>
                  <a:rPr lang="en-US" dirty="0" smtClean="0"/>
                  <a:t>An experiment consists of rolling two fair 6-sided dice.</a:t>
                </a:r>
              </a:p>
              <a:p>
                <a:pPr lvl="2"/>
                <a:r>
                  <a:rPr lang="en-US" dirty="0" smtClean="0"/>
                  <a:t>P(total shown = 4 or you roll a 1)</a:t>
                </a:r>
              </a:p>
              <a:p>
                <a:pPr lvl="2"/>
                <a:r>
                  <a:rPr lang="en-US" dirty="0" smtClean="0"/>
                  <a:t>Can you roll a 1 and have a total of 4?</a:t>
                </a:r>
              </a:p>
              <a:p>
                <a:pPr lvl="4"/>
                <a:r>
                  <a:rPr lang="en-US" dirty="0" smtClean="0"/>
                  <a:t>Yes, then these are OVERLAPPING events!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or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  <m:r>
                      <a:rPr lang="en-US" b="0" i="1" smtClean="0">
                        <a:latin typeface="Cambria Math"/>
                      </a:rPr>
                      <m:t>) </m:t>
                    </m:r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and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935480"/>
                <a:ext cx="4191000" cy="4389120"/>
              </a:xfrm>
              <a:blipFill rotWithShape="1">
                <a:blip r:embed="rId2"/>
                <a:stretch>
                  <a:fillRect l="-1601" t="-1111" r="-1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61482"/>
              </p:ext>
            </p:extLst>
          </p:nvPr>
        </p:nvGraphicFramePr>
        <p:xfrm>
          <a:off x="4267200" y="2209800"/>
          <a:ext cx="4800600" cy="2869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001"/>
                <a:gridCol w="609599"/>
                <a:gridCol w="685800"/>
                <a:gridCol w="685800"/>
                <a:gridCol w="685800"/>
                <a:gridCol w="685800"/>
                <a:gridCol w="685800"/>
              </a:tblGrid>
              <a:tr h="13321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D#1</a:t>
                      </a:r>
                    </a:p>
                    <a:p>
                      <a:pPr algn="ctr"/>
                      <a:r>
                        <a:rPr lang="en-US" dirty="0" smtClean="0"/>
                        <a:t>D</a:t>
                      </a:r>
                      <a:r>
                        <a:rPr lang="en-US" baseline="0" dirty="0" smtClean="0"/>
                        <a:t>#2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14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400800" y="2895600"/>
            <a:ext cx="533400" cy="30480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15000" y="3272828"/>
            <a:ext cx="533400" cy="30480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29200" y="3657600"/>
            <a:ext cx="533400" cy="30480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29200" y="2895600"/>
            <a:ext cx="4114800" cy="304800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05400" y="3200400"/>
            <a:ext cx="381000" cy="1828800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3487391" y="5638800"/>
                <a:ext cx="139082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391" y="5638800"/>
                <a:ext cx="1390829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4878220" y="5658592"/>
                <a:ext cx="139082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220" y="5658592"/>
                <a:ext cx="1390829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1295400" y="6245268"/>
                <a:ext cx="399872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or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245268"/>
                <a:ext cx="3998723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78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animBg="1"/>
      <p:bldP spid="7" grpId="0" uiExpand="1" animBg="1"/>
      <p:bldP spid="9" grpId="0" uiExpand="1" animBg="1"/>
      <p:bldP spid="10" grpId="0" uiExpand="1" animBg="1"/>
      <p:bldP spid="11" grpId="0" uiExpand="1" animBg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#1-4: No work necessary.  Write your answers carefully to the right.</a:t>
            </a:r>
          </a:p>
          <a:p>
            <a:r>
              <a:rPr lang="en-US" dirty="0" smtClean="0"/>
              <a:t>#5-17: Show your work.  You may use an additional paper if necessary, or number your work as you do it across the page.</a:t>
            </a:r>
          </a:p>
          <a:p>
            <a:r>
              <a:rPr lang="en-US" dirty="0" smtClean="0"/>
              <a:t>#15-17: Write your answer as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5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556</TotalTime>
  <Words>718</Words>
  <Application>Microsoft Office PowerPoint</Application>
  <PresentationFormat>On-screen Show (4:3)</PresentationFormat>
  <Paragraphs>116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Monday, October 22, 2012</vt:lpstr>
      <vt:lpstr>§9-3 Theoretical Probability</vt:lpstr>
      <vt:lpstr>§9-3 Theoretical Probability</vt:lpstr>
      <vt:lpstr>§9-3 Theoretical Probability</vt:lpstr>
      <vt:lpstr>§9-3 Theoretical Probability</vt:lpstr>
      <vt:lpstr>§9-3 Theoretical Probability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October 22, 2012</dc:title>
  <dc:creator>Dria</dc:creator>
  <cp:lastModifiedBy>Dria</cp:lastModifiedBy>
  <cp:revision>11</cp:revision>
  <dcterms:created xsi:type="dcterms:W3CDTF">2012-10-22T14:04:52Z</dcterms:created>
  <dcterms:modified xsi:type="dcterms:W3CDTF">2012-10-22T23:21:52Z</dcterms:modified>
</cp:coreProperties>
</file>